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63" r:id="rId3"/>
    <p:sldId id="260" r:id="rId4"/>
    <p:sldId id="264" r:id="rId5"/>
    <p:sldId id="257" r:id="rId6"/>
    <p:sldId id="297" r:id="rId7"/>
    <p:sldId id="298" r:id="rId8"/>
    <p:sldId id="258" r:id="rId9"/>
    <p:sldId id="281" r:id="rId10"/>
    <p:sldId id="282" r:id="rId11"/>
    <p:sldId id="270" r:id="rId12"/>
    <p:sldId id="261" r:id="rId13"/>
    <p:sldId id="283" r:id="rId14"/>
    <p:sldId id="284" r:id="rId15"/>
    <p:sldId id="286" r:id="rId16"/>
    <p:sldId id="288" r:id="rId17"/>
    <p:sldId id="285" r:id="rId18"/>
    <p:sldId id="289" r:id="rId19"/>
    <p:sldId id="299" r:id="rId20"/>
    <p:sldId id="290" r:id="rId21"/>
    <p:sldId id="291" r:id="rId22"/>
    <p:sldId id="301" r:id="rId23"/>
    <p:sldId id="292" r:id="rId24"/>
    <p:sldId id="293" r:id="rId25"/>
    <p:sldId id="302" r:id="rId26"/>
    <p:sldId id="294" r:id="rId27"/>
    <p:sldId id="295" r:id="rId28"/>
    <p:sldId id="303" r:id="rId29"/>
    <p:sldId id="296" r:id="rId30"/>
    <p:sldId id="271" r:id="rId31"/>
    <p:sldId id="269" r:id="rId32"/>
    <p:sldId id="277" r:id="rId33"/>
    <p:sldId id="279" r:id="rId34"/>
    <p:sldId id="266" r:id="rId35"/>
    <p:sldId id="268" r:id="rId36"/>
    <p:sldId id="274" r:id="rId37"/>
    <p:sldId id="265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png>
</file>

<file path=ppt/media/image11.jpeg>
</file>

<file path=ppt/media/image12.png>
</file>

<file path=ppt/media/image13.jpeg>
</file>

<file path=ppt/media/image14.png>
</file>

<file path=ppt/media/image2.tiff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3702E-99B8-4386-BDA8-656697ED307D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9DAD-0A5D-464B-A96C-FDB4FA4EF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32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62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4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302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283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38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84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EF1D-BE6D-4FC9-A39D-72010BEA6211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1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strain.org/flu/seasonal/h3n2/ha/2y" TargetMode="External"/><Relationship Id="rId2" Type="http://schemas.openxmlformats.org/officeDocument/2006/relationships/hyperlink" Target="https://www.who.int/tools/flun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cvr-engagement.co.uk/virus-snowflak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BM329 workshop 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Dr.</a:t>
            </a:r>
            <a:r>
              <a:rPr lang="en-GB" dirty="0" smtClean="0"/>
              <a:t> Morgan Feeney, </a:t>
            </a:r>
            <a:r>
              <a:rPr lang="en-GB" dirty="0" err="1" smtClean="0"/>
              <a:t>Prof.</a:t>
            </a:r>
            <a:r>
              <a:rPr lang="en-GB" dirty="0" smtClean="0"/>
              <a:t> Paul Hoskisson, </a:t>
            </a:r>
            <a:r>
              <a:rPr lang="en-GB" dirty="0" err="1" smtClean="0"/>
              <a:t>Dr.</a:t>
            </a:r>
            <a:r>
              <a:rPr lang="en-GB" dirty="0" smtClean="0"/>
              <a:t> Leighton Pritchard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3191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041045"/>
              </p:ext>
            </p:extLst>
          </p:nvPr>
        </p:nvGraphicFramePr>
        <p:xfrm>
          <a:off x="319042" y="466090"/>
          <a:ext cx="11485551" cy="639191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450078" y="0"/>
            <a:ext cx="10240709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800" b="1" dirty="0" smtClean="0">
                <a:solidFill>
                  <a:srgbClr val="FF0000"/>
                </a:solidFill>
              </a:rPr>
              <a:t>Fill out Table </a:t>
            </a:r>
            <a:r>
              <a:rPr lang="en-GB" sz="2800" b="1" dirty="0">
                <a:solidFill>
                  <a:srgbClr val="FF0000"/>
                </a:solidFill>
              </a:rPr>
              <a:t>2 </a:t>
            </a:r>
            <a:r>
              <a:rPr lang="en-GB" sz="2800" b="1" dirty="0" smtClean="0">
                <a:solidFill>
                  <a:srgbClr val="FF0000"/>
                </a:solidFill>
              </a:rPr>
              <a:t>– it should look something like this!</a:t>
            </a:r>
            <a:endParaRPr lang="en-GB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00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62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Build a UPGMA tree showing the evolutionary relationships between your viruses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5205"/>
          </a:xfrm>
        </p:spPr>
        <p:txBody>
          <a:bodyPr/>
          <a:lstStyle/>
          <a:p>
            <a:r>
              <a:rPr lang="en-GB" dirty="0" smtClean="0">
                <a:solidFill>
                  <a:srgbClr val="00B050"/>
                </a:solidFill>
              </a:rPr>
              <a:t>Leighton to please review/confirm these instructions? 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703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155955"/>
              </p:ext>
            </p:extLst>
          </p:nvPr>
        </p:nvGraphicFramePr>
        <p:xfrm>
          <a:off x="319041" y="424732"/>
          <a:ext cx="11485551" cy="639191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PB1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2580" y="0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2 should look something like this – use to calculate pairwise differences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6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0684745" y="1569492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9404652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le 10"/>
          <p:cNvSpPr/>
          <p:nvPr/>
        </p:nvSpPr>
        <p:spPr>
          <a:xfrm>
            <a:off x="8124559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684446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/>
          <p:cNvSpPr/>
          <p:nvPr/>
        </p:nvSpPr>
        <p:spPr>
          <a:xfrm>
            <a:off x="564449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4333427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ounded Rectangle 5"/>
          <p:cNvSpPr/>
          <p:nvPr/>
        </p:nvSpPr>
        <p:spPr>
          <a:xfrm>
            <a:off x="3057969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ounded Rectangle 1"/>
          <p:cNvSpPr/>
          <p:nvPr/>
        </p:nvSpPr>
        <p:spPr>
          <a:xfrm>
            <a:off x="1803162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494192"/>
              </p:ext>
            </p:extLst>
          </p:nvPr>
        </p:nvGraphicFramePr>
        <p:xfrm>
          <a:off x="319042" y="607882"/>
          <a:ext cx="11485551" cy="273939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r>
                        <a:rPr lang="en-GB" sz="2800" dirty="0" smtClean="0">
                          <a:effectLst/>
                        </a:rPr>
                        <a:t>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36733" y="173917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Use Table 2 to count pairwise differences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3751603"/>
            <a:ext cx="10515600" cy="2577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Look at the pairwise difference between isolate MF1 and isolate MF2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-They have the </a:t>
            </a:r>
            <a:r>
              <a:rPr lang="en-GB" b="1" dirty="0" smtClean="0">
                <a:solidFill>
                  <a:srgbClr val="00B0F0"/>
                </a:solidFill>
              </a:rPr>
              <a:t>same</a:t>
            </a:r>
            <a:r>
              <a:rPr lang="en-GB" b="1" dirty="0" smtClean="0"/>
              <a:t> allele</a:t>
            </a:r>
            <a:r>
              <a:rPr lang="en-GB" dirty="0" smtClean="0"/>
              <a:t> for PB2, and also for PB1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-PA, NP, HA, NA, M, and NS have </a:t>
            </a:r>
            <a:r>
              <a:rPr lang="en-GB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different</a:t>
            </a:r>
            <a:r>
              <a:rPr lang="en-GB" b="1" dirty="0" smtClean="0"/>
              <a:t> alleles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-The total number of differences is </a:t>
            </a:r>
            <a:r>
              <a:rPr lang="en-GB" b="1" dirty="0" smtClean="0"/>
              <a:t>6</a:t>
            </a:r>
            <a:r>
              <a:rPr lang="en-GB" dirty="0" smtClean="0"/>
              <a:t> [the number of alleles that are different]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6854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2907959"/>
              </p:ext>
            </p:extLst>
          </p:nvPr>
        </p:nvGraphicFramePr>
        <p:xfrm>
          <a:off x="1954228" y="2324458"/>
          <a:ext cx="8283544" cy="448186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1800" dirty="0" smtClean="0">
                          <a:effectLst/>
                        </a:rPr>
                        <a:t>MF</a:t>
                      </a:r>
                      <a:r>
                        <a:rPr lang="en-GB" sz="2000" dirty="0" smtClean="0">
                          <a:effectLst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 smtClean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Count the number of differences between each of the virus isolates (Fill in Table 3).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424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5583840"/>
              </p:ext>
            </p:extLst>
          </p:nvPr>
        </p:nvGraphicFramePr>
        <p:xfrm>
          <a:off x="1586759" y="1512608"/>
          <a:ext cx="8283544" cy="448186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1800" dirty="0" smtClean="0">
                          <a:effectLst/>
                        </a:rPr>
                        <a:t>MF</a:t>
                      </a:r>
                      <a:r>
                        <a:rPr lang="en-GB" sz="2000" dirty="0" smtClean="0">
                          <a:effectLst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 smtClean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 smtClean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 smtClean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smtClean="0">
                          <a:effectLst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3 should look something like this.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3276" y="5907607"/>
            <a:ext cx="9216638" cy="885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The bottom half of the table will be symmetrical with the top.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00B0F0"/>
                </a:solidFill>
              </a:rPr>
              <a:t>Sanity check: all the numbers you enter should be integers 0-8</a:t>
            </a:r>
            <a:endParaRPr lang="en-GB" sz="24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212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4849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303922"/>
              </p:ext>
            </p:extLst>
          </p:nvPr>
        </p:nvGraphicFramePr>
        <p:xfrm>
          <a:off x="1954228" y="2324458"/>
          <a:ext cx="7251857" cy="349344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Fill in Table 4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822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303922"/>
              </p:ext>
            </p:extLst>
          </p:nvPr>
        </p:nvGraphicFramePr>
        <p:xfrm>
          <a:off x="1954228" y="2324458"/>
          <a:ext cx="7251857" cy="349344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4 should look something like this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351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Learning Objectives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After this workshop, students will be able to:</a:t>
            </a:r>
          </a:p>
          <a:p>
            <a:pPr lvl="1"/>
            <a:r>
              <a:rPr lang="en-GB" dirty="0" smtClean="0"/>
              <a:t>Describe influenza virus particles and how they replicate</a:t>
            </a:r>
          </a:p>
          <a:p>
            <a:pPr lvl="1"/>
            <a:r>
              <a:rPr lang="en-GB" dirty="0" smtClean="0"/>
              <a:t>Explain the role that antigenic shift and antigenic drift play in influenza virus evolution</a:t>
            </a:r>
            <a:endParaRPr lang="en-GB" dirty="0"/>
          </a:p>
          <a:p>
            <a:pPr lvl="1"/>
            <a:r>
              <a:rPr lang="en-GB" dirty="0" smtClean="0"/>
              <a:t>Discuss the effects of vaccination and antiviral drugs on influenza virus evolution and public health</a:t>
            </a:r>
          </a:p>
          <a:p>
            <a:pPr lvl="1"/>
            <a:r>
              <a:rPr lang="en-GB" dirty="0" smtClean="0"/>
              <a:t>Build phylogenetic trees representing the evolution of influenza viruses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6034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4133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1933362"/>
              </p:ext>
            </p:extLst>
          </p:nvPr>
        </p:nvGraphicFramePr>
        <p:xfrm>
          <a:off x="1954228" y="2324458"/>
          <a:ext cx="6014379" cy="292521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Fill in Table 5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218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1933362"/>
              </p:ext>
            </p:extLst>
          </p:nvPr>
        </p:nvGraphicFramePr>
        <p:xfrm>
          <a:off x="1954228" y="2324458"/>
          <a:ext cx="6014379" cy="292521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5 should look something like this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948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8393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8498577"/>
              </p:ext>
            </p:extLst>
          </p:nvPr>
        </p:nvGraphicFramePr>
        <p:xfrm>
          <a:off x="1954228" y="2324458"/>
          <a:ext cx="4776901" cy="235697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Fill in Table 6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212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8498577"/>
              </p:ext>
            </p:extLst>
          </p:nvPr>
        </p:nvGraphicFramePr>
        <p:xfrm>
          <a:off x="1954228" y="2324458"/>
          <a:ext cx="4776901" cy="235697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6 should look something like this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978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44666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6440419"/>
              </p:ext>
            </p:extLst>
          </p:nvPr>
        </p:nvGraphicFramePr>
        <p:xfrm>
          <a:off x="1954228" y="2324458"/>
          <a:ext cx="3539423" cy="17887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Fill in Table 7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098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6440419"/>
              </p:ext>
            </p:extLst>
          </p:nvPr>
        </p:nvGraphicFramePr>
        <p:xfrm>
          <a:off x="1954228" y="2324458"/>
          <a:ext cx="3539423" cy="17887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 smtClean="0">
                <a:solidFill>
                  <a:srgbClr val="FF0000"/>
                </a:solidFill>
              </a:rPr>
              <a:t>Your Table 7 should look something like this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609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217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56567" cy="1325563"/>
          </a:xfrm>
        </p:spPr>
        <p:txBody>
          <a:bodyPr/>
          <a:lstStyle/>
          <a:p>
            <a:r>
              <a:rPr lang="en-GB" b="1" dirty="0" smtClean="0"/>
              <a:t>Influenza virus causes seasonal and pandemic flu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00866" cy="4688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Negative-strand RNA </a:t>
            </a:r>
            <a:r>
              <a:rPr lang="en-US" dirty="0" smtClean="0"/>
              <a:t>virus; </a:t>
            </a:r>
            <a:r>
              <a:rPr lang="en-US" dirty="0" err="1" smtClean="0"/>
              <a:t>orthomyxovirus</a:t>
            </a:r>
            <a:endParaRPr lang="en-US" dirty="0"/>
          </a:p>
          <a:p>
            <a:r>
              <a:rPr lang="en-US" dirty="0" err="1" smtClean="0"/>
              <a:t>Virion</a:t>
            </a:r>
            <a:r>
              <a:rPr lang="en-US" dirty="0" smtClean="0"/>
              <a:t> </a:t>
            </a:r>
            <a:r>
              <a:rPr lang="en-US" dirty="0"/>
              <a:t>has helical </a:t>
            </a:r>
            <a:r>
              <a:rPr lang="en-US" dirty="0" smtClean="0"/>
              <a:t>symmetry, but in reality </a:t>
            </a:r>
            <a:r>
              <a:rPr lang="en-US" dirty="0"/>
              <a:t>amorphous appearance</a:t>
            </a:r>
          </a:p>
          <a:p>
            <a:r>
              <a:rPr lang="en-US" dirty="0"/>
              <a:t>Segmented genome</a:t>
            </a:r>
          </a:p>
          <a:p>
            <a:pPr lvl="1"/>
            <a:r>
              <a:rPr lang="en-US" dirty="0"/>
              <a:t>8 separate RNAs, 890-2341 </a:t>
            </a:r>
            <a:r>
              <a:rPr lang="en-US" dirty="0" smtClean="0"/>
              <a:t>nucleotides</a:t>
            </a:r>
          </a:p>
          <a:p>
            <a:r>
              <a:rPr lang="en-US" dirty="0"/>
              <a:t>Influenza A, B &amp; C</a:t>
            </a:r>
          </a:p>
          <a:p>
            <a:pPr lvl="1"/>
            <a:r>
              <a:rPr lang="en-US" dirty="0"/>
              <a:t>Influenza A is key cause of ‘</a:t>
            </a:r>
            <a:r>
              <a:rPr lang="en-US" dirty="0" smtClean="0"/>
              <a:t>flu [seasonal ‘flu kills avg. 400k/year; pandemic ‘flu can kill millions more]</a:t>
            </a:r>
          </a:p>
          <a:p>
            <a:r>
              <a:rPr lang="en-US" dirty="0" smtClean="0"/>
              <a:t>Influenza A subtypes based on </a:t>
            </a:r>
            <a:r>
              <a:rPr lang="en-US" dirty="0" smtClean="0">
                <a:solidFill>
                  <a:srgbClr val="00B0F0"/>
                </a:solidFill>
              </a:rPr>
              <a:t>H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B050"/>
                </a:solidFill>
              </a:rPr>
              <a:t>N</a:t>
            </a:r>
            <a:r>
              <a:rPr lang="en-US" dirty="0" smtClean="0"/>
              <a:t> proteins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Hemagglutinin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(H1 </a:t>
            </a:r>
            <a:r>
              <a:rPr lang="en-US" dirty="0">
                <a:solidFill>
                  <a:srgbClr val="00B0F0"/>
                </a:solidFill>
              </a:rPr>
              <a:t>– </a:t>
            </a:r>
            <a:r>
              <a:rPr lang="en-US" dirty="0" smtClean="0">
                <a:solidFill>
                  <a:srgbClr val="00B0F0"/>
                </a:solidFill>
              </a:rPr>
              <a:t>18): </a:t>
            </a:r>
            <a:r>
              <a:rPr lang="en-US" dirty="0" smtClean="0"/>
              <a:t>Sialic </a:t>
            </a:r>
            <a:r>
              <a:rPr lang="en-US" dirty="0"/>
              <a:t>acid binding protein (</a:t>
            </a:r>
            <a:r>
              <a:rPr lang="en-US" dirty="0" smtClean="0"/>
              <a:t>lectin), key </a:t>
            </a:r>
            <a:r>
              <a:rPr lang="en-US" dirty="0"/>
              <a:t>determinant of host specificity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Neuraminidase (</a:t>
            </a:r>
            <a:r>
              <a:rPr lang="en-US" dirty="0">
                <a:solidFill>
                  <a:srgbClr val="00B050"/>
                </a:solidFill>
              </a:rPr>
              <a:t>N1 – </a:t>
            </a:r>
            <a:r>
              <a:rPr lang="en-US" dirty="0" smtClean="0">
                <a:solidFill>
                  <a:srgbClr val="00B050"/>
                </a:solidFill>
              </a:rPr>
              <a:t>11): </a:t>
            </a:r>
            <a:r>
              <a:rPr lang="en-US" dirty="0" err="1" smtClean="0"/>
              <a:t>Sialidase</a:t>
            </a:r>
            <a:r>
              <a:rPr lang="en-US" dirty="0" smtClean="0"/>
              <a:t>, key </a:t>
            </a:r>
            <a:r>
              <a:rPr lang="en-US" dirty="0"/>
              <a:t>role in virus assembly</a:t>
            </a:r>
          </a:p>
          <a:p>
            <a:pPr lvl="1"/>
            <a:r>
              <a:rPr lang="en-US" dirty="0" smtClean="0"/>
              <a:t>H1N1 </a:t>
            </a:r>
            <a:r>
              <a:rPr lang="en-US" dirty="0"/>
              <a:t>and H3N2 are most common circulating subtypes that cause disease in humans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65" y="1924137"/>
            <a:ext cx="4255701" cy="396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21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5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Compare phylogenetic trees</a:t>
            </a:r>
            <a:endParaRPr lang="en-GB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2060"/>
                </a:solidFill>
              </a:rPr>
              <a:t>Share your phylogenetic trees to compare how evolution has occurred in different groups for all three rounds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Discuss: </a:t>
            </a:r>
          </a:p>
          <a:p>
            <a:pPr lvl="1"/>
            <a:r>
              <a:rPr lang="en-GB" dirty="0" smtClean="0">
                <a:solidFill>
                  <a:srgbClr val="002060"/>
                </a:solidFill>
              </a:rPr>
              <a:t>How well do the phylogenetic trees you have drawn reflect ‘flu evolution in the different scenarios? How do these compare to evolution in the real world</a:t>
            </a:r>
            <a:r>
              <a:rPr lang="en-GB" dirty="0" smtClean="0">
                <a:solidFill>
                  <a:srgbClr val="002060"/>
                </a:solidFill>
              </a:rPr>
              <a:t>?</a:t>
            </a:r>
          </a:p>
          <a:p>
            <a:pPr lvl="1"/>
            <a:r>
              <a:rPr lang="en-GB" dirty="0" smtClean="0">
                <a:solidFill>
                  <a:srgbClr val="002060"/>
                </a:solidFill>
              </a:rPr>
              <a:t>How might you model the evolution of these ‘flu viruses (apart from using UPGMA?)</a:t>
            </a:r>
          </a:p>
          <a:p>
            <a:pPr lvl="1"/>
            <a:r>
              <a:rPr lang="en-GB" dirty="0" smtClean="0">
                <a:solidFill>
                  <a:srgbClr val="002060"/>
                </a:solidFill>
              </a:rPr>
              <a:t>How </a:t>
            </a:r>
            <a:r>
              <a:rPr lang="en-GB" dirty="0" smtClean="0">
                <a:solidFill>
                  <a:srgbClr val="002060"/>
                </a:solidFill>
              </a:rPr>
              <a:t>might the next pandemic strain of ‘flu evolve? </a:t>
            </a:r>
          </a:p>
          <a:p>
            <a:pPr lvl="1"/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66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805" r="1930" b="4269"/>
          <a:stretch/>
        </p:blipFill>
        <p:spPr>
          <a:xfrm>
            <a:off x="0" y="482474"/>
            <a:ext cx="12041059" cy="59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1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This round will demonstrate the effect of vaccination on ‘flu infection and 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6878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54350" cy="1325563"/>
          </a:xfrm>
        </p:spPr>
        <p:txBody>
          <a:bodyPr/>
          <a:lstStyle/>
          <a:p>
            <a:r>
              <a:rPr lang="en-GB" b="1" dirty="0" smtClean="0"/>
              <a:t>Influenza surveillance and response (WHO)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4" y="2377454"/>
            <a:ext cx="577361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Global monitoring identifies major circulating strains</a:t>
            </a:r>
          </a:p>
          <a:p>
            <a:r>
              <a:rPr lang="en-US" dirty="0" smtClean="0"/>
              <a:t>WHO </a:t>
            </a:r>
            <a:r>
              <a:rPr lang="en-US" dirty="0"/>
              <a:t>panel meets to appraise evidence and recommendations </a:t>
            </a:r>
            <a:r>
              <a:rPr lang="en-US" dirty="0" smtClean="0"/>
              <a:t>from GISRS</a:t>
            </a:r>
            <a:endParaRPr lang="en-US" dirty="0"/>
          </a:p>
          <a:p>
            <a:pPr lvl="1"/>
            <a:r>
              <a:rPr lang="en-US" dirty="0"/>
              <a:t>Strains for that year’s vaccine are selected: Feb (Northern hemisphere), Sep (Southern hemisphere)</a:t>
            </a:r>
          </a:p>
          <a:p>
            <a:pPr lvl="1"/>
            <a:r>
              <a:rPr lang="en-US" dirty="0"/>
              <a:t>Sent to vaccine manufacturers</a:t>
            </a:r>
          </a:p>
          <a:p>
            <a:pPr lvl="1"/>
            <a:r>
              <a:rPr lang="en-US" dirty="0"/>
              <a:t>Vaccines prepared for use in the flu season</a:t>
            </a:r>
          </a:p>
          <a:p>
            <a:r>
              <a:rPr lang="en-US" dirty="0"/>
              <a:t>If a novel strain appears subsequent to this, vaccine unlikely to be protective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pic>
        <p:nvPicPr>
          <p:cNvPr id="1026" name="Picture 2" descr="https://www.who.int/images/default-source/departments/global-influenza-programme/gisrs-maps/l0_blue1dc8b978-dc47-4b0b-8c33-4f94dd8a5f09.jpg?sfvrsn=85c9ce1e_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550" y="0"/>
            <a:ext cx="5580181" cy="394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928" t="22804" r="43454" b="26825"/>
          <a:stretch/>
        </p:blipFill>
        <p:spPr>
          <a:xfrm>
            <a:off x="7387143" y="4194314"/>
            <a:ext cx="4259626" cy="25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730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3653"/>
          </a:xfrm>
        </p:spPr>
        <p:txBody>
          <a:bodyPr>
            <a:normAutofit/>
          </a:bodyPr>
          <a:lstStyle/>
          <a:p>
            <a:r>
              <a:rPr lang="en-GB" dirty="0" smtClean="0"/>
              <a:t>Our GISRS group must decide, based on evidence, which influenza strains to include in the vaccines for the coming ‘flu season</a:t>
            </a:r>
          </a:p>
          <a:p>
            <a:pPr lvl="1"/>
            <a:r>
              <a:rPr lang="en-GB" dirty="0" smtClean="0"/>
              <a:t>Choose 2 influenza A subtypes (other 2 in the quad. vaccine will be B types)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38834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45" y="0"/>
            <a:ext cx="10515600" cy="1325563"/>
          </a:xfrm>
        </p:spPr>
        <p:txBody>
          <a:bodyPr/>
          <a:lstStyle/>
          <a:p>
            <a:r>
              <a:rPr lang="en-GB" dirty="0" smtClean="0"/>
              <a:t>Infection Round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44" y="1325563"/>
            <a:ext cx="10515600" cy="4823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 smtClean="0"/>
              <a:t>Repeat virus evolution </a:t>
            </a:r>
            <a:r>
              <a:rPr lang="en-GB" b="1" dirty="0" smtClean="0">
                <a:solidFill>
                  <a:srgbClr val="FF0000"/>
                </a:solidFill>
              </a:rPr>
              <a:t>with new rules</a:t>
            </a:r>
            <a:r>
              <a:rPr lang="en-GB" dirty="0" smtClean="0"/>
              <a:t>: </a:t>
            </a:r>
          </a:p>
          <a:p>
            <a:pPr marL="0" indent="0">
              <a:buNone/>
            </a:pPr>
            <a:r>
              <a:rPr lang="en-GB" dirty="0" smtClean="0"/>
              <a:t>Roll a die to determine if you are infected or not.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vaccine-derived immunity</a:t>
            </a:r>
            <a:r>
              <a:rPr lang="en-GB" dirty="0">
                <a:solidFill>
                  <a:srgbClr val="FF0000"/>
                </a:solidFill>
              </a:rPr>
              <a:t>: vaccine subtypes do not infect/replicate; virus types not found in the vaccine </a:t>
            </a:r>
            <a:r>
              <a:rPr lang="en-GB" b="1" dirty="0">
                <a:solidFill>
                  <a:srgbClr val="FF0000"/>
                </a:solidFill>
              </a:rPr>
              <a:t>can </a:t>
            </a:r>
            <a:r>
              <a:rPr lang="en-GB" dirty="0">
                <a:solidFill>
                  <a:srgbClr val="FF0000"/>
                </a:solidFill>
              </a:rPr>
              <a:t>still </a:t>
            </a:r>
            <a:r>
              <a:rPr lang="en-GB" dirty="0" smtClean="0">
                <a:solidFill>
                  <a:srgbClr val="FF0000"/>
                </a:solidFill>
              </a:rPr>
              <a:t>infect/replicate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If infected</a:t>
            </a:r>
            <a:r>
              <a:rPr lang="en-GB" dirty="0" smtClean="0"/>
              <a:t>, </a:t>
            </a:r>
            <a:r>
              <a:rPr lang="en-GB" dirty="0"/>
              <a:t>roll </a:t>
            </a:r>
            <a:r>
              <a:rPr lang="en-GB" dirty="0" smtClean="0"/>
              <a:t>again to determine </a:t>
            </a:r>
            <a:r>
              <a:rPr lang="en-GB" dirty="0"/>
              <a:t>the outcome of the </a:t>
            </a:r>
            <a:r>
              <a:rPr lang="en-GB" dirty="0" smtClean="0"/>
              <a:t>infection. (Continue to add mutations as usual)</a:t>
            </a:r>
            <a:endParaRPr lang="en-GB" dirty="0"/>
          </a:p>
        </p:txBody>
      </p:sp>
      <p:pic>
        <p:nvPicPr>
          <p:cNvPr id="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919154" y="1097850"/>
            <a:ext cx="1161684" cy="116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046862" y="582481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1: infection?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8" name="Rectangle 7"/>
          <p:cNvSpPr/>
          <p:nvPr/>
        </p:nvSpPr>
        <p:spPr>
          <a:xfrm>
            <a:off x="7982174" y="235062"/>
            <a:ext cx="4098664" cy="21810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158468" y="1186305"/>
            <a:ext cx="1211444" cy="121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769798" y="552369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Roll 2: outcome? 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704604" y="168041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2023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97" y="0"/>
            <a:ext cx="10515600" cy="1325563"/>
          </a:xfrm>
        </p:spPr>
        <p:txBody>
          <a:bodyPr/>
          <a:lstStyle/>
          <a:p>
            <a:r>
              <a:rPr lang="en-GB" b="1" dirty="0" smtClean="0"/>
              <a:t>Further reading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69" y="996684"/>
            <a:ext cx="10515600" cy="5557940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Petrova</a:t>
            </a:r>
            <a:r>
              <a:rPr lang="en-GB" dirty="0"/>
              <a:t> VN, Russell CA. The evolution of seasonal influenza </a:t>
            </a:r>
            <a:r>
              <a:rPr lang="en-GB" dirty="0" smtClean="0"/>
              <a:t>viruses.</a:t>
            </a:r>
            <a:r>
              <a:rPr lang="en-GB" dirty="0"/>
              <a:t>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2018;16(1):47-60. </a:t>
            </a:r>
            <a:r>
              <a:rPr lang="en-GB" dirty="0" smtClean="0"/>
              <a:t>doi:10.1038/nrmicro.2017.118</a:t>
            </a:r>
          </a:p>
          <a:p>
            <a:r>
              <a:rPr lang="en-GB" dirty="0" smtClean="0"/>
              <a:t>Han </a:t>
            </a:r>
            <a:r>
              <a:rPr lang="en-GB" dirty="0"/>
              <a:t>AX, de Jong SPJ, Russell CA. Co-evolution of immunity and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2023;21(12):805-817. </a:t>
            </a:r>
            <a:r>
              <a:rPr lang="en-GB" dirty="0" smtClean="0"/>
              <a:t>doi:10.1038/s41579-023-00945-8</a:t>
            </a:r>
          </a:p>
          <a:p>
            <a:r>
              <a:rPr lang="en-GB" dirty="0"/>
              <a:t>Chen KY, </a:t>
            </a:r>
            <a:r>
              <a:rPr lang="en-GB" dirty="0" err="1"/>
              <a:t>Karuppusamy</a:t>
            </a:r>
            <a:r>
              <a:rPr lang="en-GB" dirty="0"/>
              <a:t> J, O'Neill MB, et al. High-throughput droplet-based analysis of influenza A virus genetic </a:t>
            </a:r>
            <a:r>
              <a:rPr lang="en-GB" dirty="0" err="1"/>
              <a:t>reassortment</a:t>
            </a:r>
            <a:r>
              <a:rPr lang="en-GB" dirty="0"/>
              <a:t> by single-virus RNA sequencing. </a:t>
            </a:r>
            <a:r>
              <a:rPr lang="en-GB" i="1" dirty="0" err="1"/>
              <a:t>Proc</a:t>
            </a:r>
            <a:r>
              <a:rPr lang="en-GB" i="1" dirty="0"/>
              <a:t> Natl </a:t>
            </a:r>
            <a:r>
              <a:rPr lang="en-GB" i="1" dirty="0" err="1"/>
              <a:t>Acad</a:t>
            </a:r>
            <a:r>
              <a:rPr lang="en-GB" i="1" dirty="0"/>
              <a:t> </a:t>
            </a:r>
            <a:r>
              <a:rPr lang="en-GB" i="1" dirty="0" err="1"/>
              <a:t>Sci</a:t>
            </a:r>
            <a:r>
              <a:rPr lang="en-GB" i="1" dirty="0"/>
              <a:t> U S A</a:t>
            </a:r>
            <a:r>
              <a:rPr lang="en-GB" dirty="0"/>
              <a:t>. 2023;120(6):e2211098120. </a:t>
            </a:r>
            <a:r>
              <a:rPr lang="en-GB" dirty="0" smtClean="0"/>
              <a:t>doi:10.1073/pnas.2211098120</a:t>
            </a:r>
          </a:p>
          <a:p>
            <a:r>
              <a:rPr lang="en-GB" dirty="0" err="1"/>
              <a:t>Xie</a:t>
            </a:r>
            <a:r>
              <a:rPr lang="en-GB" dirty="0"/>
              <a:t> R, Edwards KM, </a:t>
            </a:r>
            <a:r>
              <a:rPr lang="en-GB" dirty="0" err="1"/>
              <a:t>Wille</a:t>
            </a:r>
            <a:r>
              <a:rPr lang="en-GB" dirty="0"/>
              <a:t> M, et al. The episodic resurgence of highly pathogenic avian influenza H5 virus. </a:t>
            </a:r>
            <a:r>
              <a:rPr lang="en-GB" i="1" dirty="0"/>
              <a:t>Nature</a:t>
            </a:r>
            <a:r>
              <a:rPr lang="en-GB" dirty="0"/>
              <a:t>. 2023;622(7984):810-817. doi:10.1038/s41586-023-06631-2</a:t>
            </a:r>
            <a:endParaRPr lang="en-GB" dirty="0" smtClean="0"/>
          </a:p>
          <a:p>
            <a:r>
              <a:rPr lang="en-GB" dirty="0" err="1"/>
              <a:t>Dzau</a:t>
            </a:r>
            <a:r>
              <a:rPr lang="en-GB" dirty="0"/>
              <a:t> V, Yadav P. The influenza imperative: we must prepare now for seasonal and pandemic influenza. </a:t>
            </a:r>
            <a:r>
              <a:rPr lang="en-GB" i="1" dirty="0"/>
              <a:t>Lancet Microbe</a:t>
            </a:r>
            <a:r>
              <a:rPr lang="en-GB" dirty="0"/>
              <a:t>. 2023;4(4):e203-e205. </a:t>
            </a:r>
            <a:r>
              <a:rPr lang="en-GB" dirty="0" smtClean="0"/>
              <a:t>doi:10.1016/S2666-5247(23)00013-7</a:t>
            </a:r>
          </a:p>
          <a:p>
            <a:r>
              <a:rPr lang="en-GB" dirty="0" err="1"/>
              <a:t>FluNet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https://www.who.int/tools/flunet</a:t>
            </a:r>
            <a:r>
              <a:rPr lang="en-GB" dirty="0"/>
              <a:t> </a:t>
            </a:r>
            <a:endParaRPr lang="en-GB" dirty="0" smtClean="0"/>
          </a:p>
          <a:p>
            <a:r>
              <a:rPr lang="en-GB" dirty="0" err="1" smtClean="0"/>
              <a:t>NextStrain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nextstrain.org/flu/seasonal/h3n2/ha/2y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Make your own influenza </a:t>
            </a:r>
            <a:r>
              <a:rPr lang="en-GB" dirty="0"/>
              <a:t>virus </a:t>
            </a:r>
            <a:r>
              <a:rPr lang="en-GB" dirty="0" smtClean="0"/>
              <a:t>snowflake</a:t>
            </a:r>
            <a:r>
              <a:rPr lang="en-GB" dirty="0"/>
              <a:t> </a:t>
            </a:r>
            <a:r>
              <a:rPr lang="en-GB" dirty="0" smtClean="0">
                <a:sym typeface="Wingdings" panose="05000000000000000000" pitchFamily="2" charset="2"/>
              </a:rPr>
              <a:t></a:t>
            </a:r>
            <a:endParaRPr lang="en-GB" dirty="0" smtClean="0"/>
          </a:p>
          <a:p>
            <a:r>
              <a:rPr lang="en-GB" dirty="0" smtClean="0">
                <a:hlinkClick r:id="rId4"/>
              </a:rPr>
              <a:t>https</a:t>
            </a:r>
            <a:r>
              <a:rPr lang="en-GB" dirty="0">
                <a:hlinkClick r:id="rId4"/>
              </a:rPr>
              <a:t>://</a:t>
            </a:r>
            <a:r>
              <a:rPr lang="en-GB" dirty="0" smtClean="0">
                <a:hlinkClick r:id="rId4"/>
              </a:rPr>
              <a:t>cvr-engagement.co.uk/virus-snowflakes</a:t>
            </a:r>
            <a:r>
              <a:rPr lang="en-GB" dirty="0" smtClean="0"/>
              <a:t>  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2500" t="23333" r="10834" b="3518"/>
          <a:stretch/>
        </p:blipFill>
        <p:spPr>
          <a:xfrm>
            <a:off x="8203351" y="4383993"/>
            <a:ext cx="3860462" cy="2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46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933" y="1299152"/>
            <a:ext cx="3815111" cy="544801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Negative sense mRNA virus</a:t>
            </a:r>
          </a:p>
          <a:p>
            <a:pPr lvl="1"/>
            <a:r>
              <a:rPr lang="en-GB" dirty="0" smtClean="0"/>
              <a:t>RNA-dependent RNA polymerase – no proofreading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8 genome segments – must be packaged correctly to form an infectious </a:t>
            </a:r>
            <a:r>
              <a:rPr lang="en-GB" dirty="0" err="1" smtClean="0"/>
              <a:t>virion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10515600" cy="63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Influenza virus replication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68" y="970441"/>
            <a:ext cx="7318832" cy="58875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9318" t="60842" r="11743" b="21919"/>
          <a:stretch/>
        </p:blipFill>
        <p:spPr>
          <a:xfrm>
            <a:off x="656814" y="2941485"/>
            <a:ext cx="3859230" cy="19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37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42" y="373218"/>
            <a:ext cx="12192000" cy="1325563"/>
          </a:xfrm>
        </p:spPr>
        <p:txBody>
          <a:bodyPr/>
          <a:lstStyle/>
          <a:p>
            <a:r>
              <a:rPr lang="en-GB" b="1" dirty="0" smtClean="0"/>
              <a:t>Virus evolution by antigenic shift and antigenic drift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35" y="1474896"/>
            <a:ext cx="6782130" cy="4950956"/>
          </a:xfrm>
        </p:spPr>
      </p:pic>
    </p:spTree>
    <p:extLst>
      <p:ext uri="{BB962C8B-B14F-4D97-AF65-F5344CB8AC3E}">
        <p14:creationId xmlns:p14="http://schemas.microsoft.com/office/powerpoint/2010/main" val="425261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photograph of some pigs and many different types of birds, including domestic birds like chickens and geese. the animals should look unhappy, some are sick/dying. The atmosphere is sinister and dreadful.. Image 1 of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67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hotograph of some pigs and many different types of birds, including domestic birds like chickens and geese. the animals should look unhappy, some are sick/dying. The atmosphere is sinister and dreadful.. Image 2 of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6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5411" y="0"/>
            <a:ext cx="10515600" cy="1325563"/>
          </a:xfrm>
        </p:spPr>
        <p:txBody>
          <a:bodyPr/>
          <a:lstStyle/>
          <a:p>
            <a:r>
              <a:rPr lang="en-GB" b="1" dirty="0" smtClean="0"/>
              <a:t>Swine and bird flu</a:t>
            </a:r>
            <a:endParaRPr lang="en-GB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309370" y="6550223"/>
            <a:ext cx="2247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Image credit: Microsoft Bing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670749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90"/>
            <a:ext cx="10373139" cy="1325563"/>
          </a:xfrm>
        </p:spPr>
        <p:txBody>
          <a:bodyPr/>
          <a:lstStyle/>
          <a:p>
            <a:r>
              <a:rPr lang="en-US" b="1" dirty="0" smtClean="0"/>
              <a:t>Hemagglutinin specificity and the “mixing bowl” theory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660" y="1655033"/>
            <a:ext cx="7868479" cy="4933774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H1N1</a:t>
            </a:r>
            <a:r>
              <a:rPr lang="en-US" dirty="0" smtClean="0"/>
              <a:t> (human) viruses: bind </a:t>
            </a:r>
            <a:r>
              <a:rPr lang="en-US" dirty="0" smtClean="0">
                <a:solidFill>
                  <a:srgbClr val="00B0F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B0F0"/>
                </a:solidFill>
              </a:rPr>
              <a:t>-2,6</a:t>
            </a:r>
            <a:r>
              <a:rPr lang="en-US" dirty="0" smtClean="0"/>
              <a:t> linked sialic acid</a:t>
            </a:r>
          </a:p>
          <a:p>
            <a:pPr lvl="1"/>
            <a:r>
              <a:rPr lang="en-US" dirty="0" smtClean="0"/>
              <a:t>The major linkage in human respiratory epithelia</a:t>
            </a:r>
          </a:p>
          <a:p>
            <a:pPr lvl="1"/>
            <a:r>
              <a:rPr lang="en-US" dirty="0" smtClean="0"/>
              <a:t>Some </a:t>
            </a:r>
            <a:r>
              <a:rPr lang="en-US" dirty="0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70C0"/>
                </a:solidFill>
              </a:rPr>
              <a:t>-2,3</a:t>
            </a:r>
            <a:r>
              <a:rPr lang="en-US" dirty="0" smtClean="0"/>
              <a:t> linked </a:t>
            </a:r>
            <a:r>
              <a:rPr lang="en-US" dirty="0" err="1" smtClean="0"/>
              <a:t>sialic</a:t>
            </a:r>
            <a:r>
              <a:rPr lang="en-US" dirty="0" smtClean="0"/>
              <a:t> acid is present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H5N1</a:t>
            </a:r>
            <a:r>
              <a:rPr lang="en-US" dirty="0" smtClean="0"/>
              <a:t> (avian): bind </a:t>
            </a:r>
            <a:r>
              <a:rPr lang="en-US" dirty="0" smtClean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solidFill>
                  <a:srgbClr val="0070C0"/>
                </a:solidFill>
              </a:rPr>
              <a:t>-2,3</a:t>
            </a:r>
            <a:r>
              <a:rPr lang="en-US" dirty="0" smtClean="0"/>
              <a:t> linked</a:t>
            </a:r>
          </a:p>
          <a:p>
            <a:pPr lvl="1"/>
            <a:r>
              <a:rPr lang="en-US" dirty="0" smtClean="0"/>
              <a:t>The major linkage in the e.g. duck gut</a:t>
            </a:r>
          </a:p>
          <a:p>
            <a:r>
              <a:rPr lang="en-US" dirty="0" smtClean="0"/>
              <a:t>Pig trachea: both linkages present</a:t>
            </a:r>
          </a:p>
          <a:p>
            <a:r>
              <a:rPr lang="en-US" dirty="0" smtClean="0"/>
              <a:t>Co-infection with </a:t>
            </a:r>
            <a:r>
              <a:rPr lang="en-US" dirty="0" smtClean="0">
                <a:solidFill>
                  <a:srgbClr val="00B0F0"/>
                </a:solidFill>
              </a:rPr>
              <a:t>H1N1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70C0"/>
                </a:solidFill>
              </a:rPr>
              <a:t>H5N1</a:t>
            </a:r>
            <a:r>
              <a:rPr lang="en-US" dirty="0" smtClean="0"/>
              <a:t>                       could occur in pigs or humans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Recombination with flu/swine flu </a:t>
            </a:r>
            <a:endParaRPr lang="en-GB" b="1" dirty="0" smtClean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(“</a:t>
            </a: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mixing bowl</a:t>
            </a: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” theory) </a:t>
            </a: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 generate new </a:t>
            </a:r>
            <a:r>
              <a:rPr lang="en-GB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variants (potentially more deadly, pandemic strains) </a:t>
            </a:r>
            <a:endParaRPr lang="en-GB" b="1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64" b="54206"/>
          <a:stretch/>
        </p:blipFill>
        <p:spPr>
          <a:xfrm>
            <a:off x="7434840" y="2514787"/>
            <a:ext cx="4432419" cy="2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09390" cy="1325563"/>
          </a:xfrm>
        </p:spPr>
        <p:txBody>
          <a:bodyPr/>
          <a:lstStyle/>
          <a:p>
            <a:r>
              <a:rPr lang="en-GB" b="1" dirty="0" smtClean="0"/>
              <a:t>Workshop overview – modelling influenza evolution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645" y="1669938"/>
            <a:ext cx="5460763" cy="518806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 smtClean="0">
                <a:sym typeface="Wingdings" panose="05000000000000000000" pitchFamily="2" charset="2"/>
              </a:rPr>
              <a:t>You will each be given a chance to assemble a ‘flu virus particle and we will monitor the spread of these viruses in the class</a:t>
            </a:r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GB" b="1" dirty="0" smtClean="0">
                <a:sym typeface="Wingdings" panose="05000000000000000000" pitchFamily="2" charset="2"/>
              </a:rPr>
              <a:t>Envelope</a:t>
            </a:r>
            <a:r>
              <a:rPr lang="en-GB" dirty="0" smtClean="0">
                <a:sym typeface="Wingdings" panose="05000000000000000000" pitchFamily="2" charset="2"/>
              </a:rPr>
              <a:t> = virus capsid</a:t>
            </a:r>
          </a:p>
          <a:p>
            <a:pPr marL="457200" lvl="1" indent="0">
              <a:buNone/>
            </a:pPr>
            <a:r>
              <a:rPr lang="en-GB" b="1" dirty="0" smtClean="0">
                <a:sym typeface="Wingdings" panose="05000000000000000000" pitchFamily="2" charset="2"/>
              </a:rPr>
              <a:t>Paper strips </a:t>
            </a:r>
            <a:r>
              <a:rPr lang="en-GB" dirty="0" smtClean="0">
                <a:sym typeface="Wingdings" panose="05000000000000000000" pitchFamily="2" charset="2"/>
              </a:rPr>
              <a:t>= virus genome segments</a:t>
            </a:r>
          </a:p>
          <a:p>
            <a:pPr marL="457200" lvl="1" indent="0">
              <a:buNone/>
            </a:pPr>
            <a:r>
              <a:rPr lang="en-GB" dirty="0" smtClean="0">
                <a:sym typeface="Wingdings" panose="05000000000000000000" pitchFamily="2" charset="2"/>
              </a:rPr>
              <a:t>[need 8 for a correctly assembled, infective virus particle - </a:t>
            </a:r>
            <a:r>
              <a:rPr lang="pl-PL" dirty="0" smtClean="0">
                <a:sym typeface="Wingdings" panose="05000000000000000000" pitchFamily="2" charset="2"/>
              </a:rPr>
              <a:t>PB1</a:t>
            </a:r>
            <a:r>
              <a:rPr lang="pl-PL" dirty="0">
                <a:sym typeface="Wingdings" panose="05000000000000000000" pitchFamily="2" charset="2"/>
              </a:rPr>
              <a:t>, PB2, PA, NP, HA, NA, M, and </a:t>
            </a:r>
            <a:r>
              <a:rPr lang="pl-PL" dirty="0" smtClean="0">
                <a:sym typeface="Wingdings" panose="05000000000000000000" pitchFamily="2" charset="2"/>
              </a:rPr>
              <a:t>NS</a:t>
            </a:r>
            <a:r>
              <a:rPr lang="en-GB" dirty="0" smtClean="0">
                <a:sym typeface="Wingdings" panose="05000000000000000000" pitchFamily="2" charset="2"/>
              </a:rPr>
              <a:t>]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</a:t>
            </a:r>
            <a:r>
              <a:rPr lang="en-GB" dirty="0" smtClean="0">
                <a:sym typeface="Wingdings" panose="05000000000000000000" pitchFamily="2" charset="2"/>
              </a:rPr>
              <a:t>- each strip is labelled with the genome segment name and allele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</a:t>
            </a:r>
            <a:r>
              <a:rPr lang="en-GB" dirty="0" smtClean="0">
                <a:sym typeface="Wingdings" panose="05000000000000000000" pitchFamily="2" charset="2"/>
              </a:rPr>
              <a:t>-e.g., “PB1 – A” is segment PB1, allele A </a:t>
            </a:r>
          </a:p>
        </p:txBody>
      </p:sp>
      <p:pic>
        <p:nvPicPr>
          <p:cNvPr id="1026" name="Picture 2" descr="an image of one person handing an envelope to another person. realistic, bright, happy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26" y="1546789"/>
            <a:ext cx="4597636" cy="45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211610" y="6255521"/>
            <a:ext cx="5460763" cy="71214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rgbClr val="00B0F0"/>
                </a:solidFill>
                <a:sym typeface="Wingdings" panose="05000000000000000000" pitchFamily="2" charset="2"/>
              </a:rPr>
              <a:t>We will model </a:t>
            </a:r>
            <a:r>
              <a:rPr lang="en-GB" b="1" dirty="0" smtClean="0">
                <a:solidFill>
                  <a:srgbClr val="00B0F0"/>
                </a:solidFill>
                <a:sym typeface="Wingdings" panose="05000000000000000000" pitchFamily="2" charset="2"/>
              </a:rPr>
              <a:t>antigenic drift </a:t>
            </a:r>
            <a:r>
              <a:rPr lang="en-GB" dirty="0" smtClean="0">
                <a:solidFill>
                  <a:srgbClr val="00B0F0"/>
                </a:solidFill>
                <a:sym typeface="Wingdings" panose="05000000000000000000" pitchFamily="2" charset="2"/>
              </a:rPr>
              <a:t>(random mutations) and </a:t>
            </a:r>
            <a:r>
              <a:rPr lang="en-GB" b="1" dirty="0" smtClean="0">
                <a:solidFill>
                  <a:srgbClr val="00B0F0"/>
                </a:solidFill>
                <a:sym typeface="Wingdings" panose="05000000000000000000" pitchFamily="2" charset="2"/>
              </a:rPr>
              <a:t>antigenic shift</a:t>
            </a:r>
            <a:r>
              <a:rPr lang="en-GB" dirty="0" smtClean="0">
                <a:solidFill>
                  <a:srgbClr val="00B0F0"/>
                </a:solidFill>
                <a:sym typeface="Wingdings" panose="05000000000000000000" pitchFamily="2" charset="2"/>
              </a:rPr>
              <a:t> (</a:t>
            </a:r>
            <a:r>
              <a:rPr lang="en-GB" dirty="0" err="1" smtClean="0">
                <a:solidFill>
                  <a:srgbClr val="00B0F0"/>
                </a:solidFill>
                <a:sym typeface="Wingdings" panose="05000000000000000000" pitchFamily="2" charset="2"/>
              </a:rPr>
              <a:t>reassortment</a:t>
            </a:r>
            <a:r>
              <a:rPr lang="en-GB" dirty="0" smtClean="0">
                <a:solidFill>
                  <a:srgbClr val="00B0F0"/>
                </a:solidFill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640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Workshop instructions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 smtClean="0">
                <a:solidFill>
                  <a:schemeClr val="accent1"/>
                </a:solidFill>
              </a:rPr>
              <a:t>Work in pairs </a:t>
            </a:r>
            <a:r>
              <a:rPr lang="en-GB" dirty="0" smtClean="0"/>
              <a:t>– everyone </a:t>
            </a:r>
            <a:r>
              <a:rPr lang="en-GB" dirty="0" smtClean="0"/>
              <a:t>should find </a:t>
            </a:r>
            <a:r>
              <a:rPr lang="en-GB" dirty="0" smtClean="0"/>
              <a:t>a partner. </a:t>
            </a:r>
            <a:r>
              <a:rPr lang="en-GB" dirty="0" smtClean="0">
                <a:solidFill>
                  <a:schemeClr val="accent1"/>
                </a:solidFill>
              </a:rPr>
              <a:t>Each pair should join a larger group</a:t>
            </a:r>
            <a:r>
              <a:rPr lang="en-GB" dirty="0" smtClean="0"/>
              <a:t> (8-12 people total).</a:t>
            </a:r>
          </a:p>
          <a:p>
            <a:pPr marL="0" indent="0">
              <a:buNone/>
            </a:pPr>
            <a:r>
              <a:rPr lang="en-GB" dirty="0" smtClean="0"/>
              <a:t>Each </a:t>
            </a:r>
            <a:r>
              <a:rPr lang="en-GB" dirty="0"/>
              <a:t>round consists of 3 actions: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Acquire a new ‘flu virus [in the first round, do this by drawing randomly from the pool of available viruses; in subsequent rounds, do this by passing viruses clockwise in your group]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Determine the outcome of the virus infection [roll the die]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Replicate the virus (or not) depending on the outcome of the </a:t>
            </a:r>
            <a:r>
              <a:rPr lang="en-GB" dirty="0" smtClean="0"/>
              <a:t>roll [Table 1 instructions]. </a:t>
            </a:r>
          </a:p>
          <a:p>
            <a:pPr marL="0" lvl="0" indent="0">
              <a:buNone/>
            </a:pPr>
            <a:endParaRPr lang="en-GB" dirty="0"/>
          </a:p>
          <a:p>
            <a:r>
              <a:rPr lang="en-GB" dirty="0"/>
              <a:t>You should play until you have </a:t>
            </a:r>
            <a:r>
              <a:rPr lang="en-GB" b="1" dirty="0"/>
              <a:t>six</a:t>
            </a:r>
            <a:r>
              <a:rPr lang="en-GB" dirty="0"/>
              <a:t> viral genotypes recorded in Table 2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Make sure you record </a:t>
            </a:r>
            <a:r>
              <a:rPr lang="en-GB" b="1" dirty="0" smtClean="0">
                <a:solidFill>
                  <a:srgbClr val="FF0000"/>
                </a:solidFill>
              </a:rPr>
              <a:t>each genome (allele #s) in Table 2 in </a:t>
            </a:r>
            <a:r>
              <a:rPr lang="en-GB" b="1" dirty="0">
                <a:solidFill>
                  <a:srgbClr val="FF0000"/>
                </a:solidFill>
              </a:rPr>
              <a:t>the handout!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01205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1131</Words>
  <Application>Microsoft Office PowerPoint</Application>
  <PresentationFormat>Widescreen</PresentationFormat>
  <Paragraphs>523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BM329 workshop B</vt:lpstr>
      <vt:lpstr>Learning Objectives</vt:lpstr>
      <vt:lpstr>Influenza virus causes seasonal and pandemic flu</vt:lpstr>
      <vt:lpstr>PowerPoint Presentation</vt:lpstr>
      <vt:lpstr>Virus evolution by antigenic shift and antigenic drift</vt:lpstr>
      <vt:lpstr>Swine and bird flu</vt:lpstr>
      <vt:lpstr>Hemagglutinin specificity and the “mixing bowl” theory</vt:lpstr>
      <vt:lpstr>Workshop overview – modelling influenza evolution</vt:lpstr>
      <vt:lpstr>Workshop instructions</vt:lpstr>
      <vt:lpstr>PowerPoint Presentation</vt:lpstr>
      <vt:lpstr>PowerPoint Presentation</vt:lpstr>
      <vt:lpstr>Build a UPGMA tree showing the evolutionary relationships between your viruses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Compare phylogenetic trees</vt:lpstr>
      <vt:lpstr>PowerPoint Presentation</vt:lpstr>
      <vt:lpstr>PowerPoint Presentation</vt:lpstr>
      <vt:lpstr>Influenza surveillance and response (WHO)</vt:lpstr>
      <vt:lpstr>PowerPoint Presentation</vt:lpstr>
      <vt:lpstr>Infection Round 2</vt:lpstr>
      <vt:lpstr>Further reading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BM329 workshop N</dc:title>
  <dc:creator>Morgan Feeney</dc:creator>
  <cp:lastModifiedBy>Morgan Feeney</cp:lastModifiedBy>
  <cp:revision>137</cp:revision>
  <dcterms:created xsi:type="dcterms:W3CDTF">2023-11-20T16:37:57Z</dcterms:created>
  <dcterms:modified xsi:type="dcterms:W3CDTF">2024-01-31T08:51:55Z</dcterms:modified>
</cp:coreProperties>
</file>

<file path=docProps/thumbnail.jpeg>
</file>